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416" r:id="rId2"/>
    <p:sldId id="400" r:id="rId3"/>
    <p:sldId id="390" r:id="rId4"/>
    <p:sldId id="389" r:id="rId5"/>
    <p:sldId id="401" r:id="rId6"/>
    <p:sldId id="388" r:id="rId7"/>
    <p:sldId id="387" r:id="rId8"/>
    <p:sldId id="406" r:id="rId9"/>
    <p:sldId id="404" r:id="rId10"/>
    <p:sldId id="411" r:id="rId11"/>
    <p:sldId id="338" r:id="rId12"/>
    <p:sldId id="367" r:id="rId13"/>
    <p:sldId id="366" r:id="rId14"/>
    <p:sldId id="375" r:id="rId15"/>
    <p:sldId id="403" r:id="rId16"/>
    <p:sldId id="413" r:id="rId17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galloway2715@gmail.com" initials="m" lastIdx="1" clrIdx="0">
    <p:extLst>
      <p:ext uri="{19B8F6BF-5375-455C-9EA6-DF929625EA0E}">
        <p15:presenceInfo xmlns:p15="http://schemas.microsoft.com/office/powerpoint/2012/main" userId="dc0b1c28089faa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65DB2E2-29C3-4A92-B462-D71E996DDE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- The Life Of Christ (248)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BD4029-2B63-4C6F-A3E9-AAB0590435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2/24/2021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D656CF-D01A-4913-B02D-C88C072ACE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9943A0-3B64-4192-9317-D9969849B7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C862DF-732A-46CB-AF7A-CAFC834DF6BE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12527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- The Life Of Christ (248)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2/24/2021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1125418-07AE-44CD-B08D-B10563A46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14801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3098FA-595E-41E7-8F85-95613E27927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2/24/2021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92917B-6C9D-4280-A778-2F64646C9C2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EB00FAB1-A661-4C7C-8B62-782A1F8459F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- The Life Of Christ (248)</a:t>
            </a:r>
          </a:p>
        </p:txBody>
      </p:sp>
    </p:spTree>
    <p:extLst>
      <p:ext uri="{BB962C8B-B14F-4D97-AF65-F5344CB8AC3E}">
        <p14:creationId xmlns:p14="http://schemas.microsoft.com/office/powerpoint/2010/main" val="2140276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0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1" y="4475026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2/26/2021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2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8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5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5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582650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0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0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2/26/2021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999399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2/26/2021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28832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2/26/2021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4723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2/26/2021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56875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6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4" y="1151799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4" y="4897056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2/26/2021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2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39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7880331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4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2/26/2021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59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2/26/2021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4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2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7" y="335052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5" y="33029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4" y="147693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28" y="148200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420496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2/26/2021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4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7" y="335052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5" y="33029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4" y="147693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28" y="148200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77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822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5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5" y="409289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3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2/26/2021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6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29" y="37207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0" y="581952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598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499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2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76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5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3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2/26/2021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6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29" y="37207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0" y="581952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6" y="668598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499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2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56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3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2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2/26/2021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5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5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162212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3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2/26/2021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3917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2/26/2021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4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3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4617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3888">
          <p15:clr>
            <a:srgbClr val="F26B43"/>
          </p15:clr>
        </p15:guide>
        <p15:guide id="10" pos="527">
          <p15:clr>
            <a:srgbClr val="F26B43"/>
          </p15:clr>
        </p15:guide>
        <p15:guide id="11" pos="48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4" y="1592443"/>
            <a:ext cx="7128364" cy="2126159"/>
          </a:xfrm>
        </p:spPr>
        <p:txBody>
          <a:bodyPr>
            <a:spAutoFit/>
          </a:bodyPr>
          <a:lstStyle/>
          <a:p>
            <a:r>
              <a:rPr lang="en-US" dirty="0"/>
              <a:t>Lesson 14:</a:t>
            </a:r>
            <a:br>
              <a:rPr lang="en-US" dirty="0"/>
            </a:br>
            <a:r>
              <a:rPr lang="en-US" dirty="0"/>
              <a:t>Contention Over The Man Born Blind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1288879"/>
          </a:xfrm>
        </p:spPr>
        <p:txBody>
          <a:bodyPr>
            <a:spAutoFit/>
          </a:bodyPr>
          <a:lstStyle/>
          <a:p>
            <a:r>
              <a:rPr lang="en-US" sz="2000" dirty="0"/>
              <a:t>February 24, 2021</a:t>
            </a:r>
          </a:p>
          <a:p>
            <a:endParaRPr lang="en-US" sz="2000" dirty="0"/>
          </a:p>
          <a:p>
            <a:r>
              <a:rPr lang="en-US" sz="3200" dirty="0"/>
              <a:t>John 9:1-41</a:t>
            </a:r>
          </a:p>
        </p:txBody>
      </p:sp>
    </p:spTree>
    <p:extLst>
      <p:ext uri="{BB962C8B-B14F-4D97-AF65-F5344CB8AC3E}">
        <p14:creationId xmlns:p14="http://schemas.microsoft.com/office/powerpoint/2010/main" val="3925718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484674"/>
            <a:ext cx="8296275" cy="5262979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9:24-34 – THESE RULERS QUESTION THIS YOUNG MAN TRYING TO GET HIM TO REJECT JESUS.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9:24-27, </a:t>
            </a:r>
            <a:r>
              <a:rPr lang="en-US" sz="2400" i="1" dirty="0">
                <a:solidFill>
                  <a:schemeClr val="tx1"/>
                </a:solidFill>
              </a:rPr>
              <a:t>“We know that this man is a sinner.”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This man’s reasoning: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i="0" dirty="0">
                <a:solidFill>
                  <a:schemeClr val="tx1"/>
                </a:solidFill>
              </a:rPr>
              <a:t>He simply affirms what he knows.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0" i="1" u="none" strike="noStrike" baseline="0" dirty="0">
                <a:solidFill>
                  <a:srgbClr val="000000"/>
                </a:solidFill>
              </a:rPr>
              <a:t>I know, that, whereas I was blind, now I see.</a:t>
            </a:r>
            <a:r>
              <a:rPr lang="en-US" sz="2400" i="1" dirty="0">
                <a:solidFill>
                  <a:schemeClr val="tx1"/>
                </a:solidFill>
              </a:rPr>
              <a:t>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Rulers continue to press: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0" i="1" u="none" strike="noStrike" baseline="0" dirty="0">
                <a:solidFill>
                  <a:srgbClr val="000000"/>
                </a:solidFill>
              </a:rPr>
              <a:t>How opened he thine eyes?</a:t>
            </a:r>
            <a:r>
              <a:rPr lang="en-US" sz="2400" i="1" dirty="0">
                <a:solidFill>
                  <a:schemeClr val="tx1"/>
                </a:solidFill>
              </a:rPr>
              <a:t>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i="0" dirty="0">
                <a:solidFill>
                  <a:schemeClr val="tx1"/>
                </a:solidFill>
              </a:rPr>
              <a:t>The young man tells them,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0" i="1" u="none" strike="noStrike" baseline="0" dirty="0">
                <a:solidFill>
                  <a:srgbClr val="000000"/>
                </a:solidFill>
              </a:rPr>
              <a:t>I told you even now, and ye did not hear; wherefore would ye hear it again? would ye also become his disciples?</a:t>
            </a:r>
            <a:r>
              <a:rPr lang="en-US" sz="2400" i="1" dirty="0">
                <a:solidFill>
                  <a:schemeClr val="tx1"/>
                </a:solidFill>
              </a:rPr>
              <a:t>” </a:t>
            </a:r>
            <a:r>
              <a:rPr lang="en-US" sz="2400" dirty="0">
                <a:solidFill>
                  <a:schemeClr val="tx1"/>
                </a:solidFill>
              </a:rPr>
              <a:t>(cf. John 10:24-25) “Tell us plainly …”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cf. 8:25-28,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“They said therefore unto him, Who art thou? Jesus said unto them, Even that which I have also spoken unto you from the beginning.”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98F95DC-8609-4AC7-A8FB-17F27AECE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449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DC324-0619-479F-ADCF-CF5C7BA57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1501264"/>
            <a:ext cx="8355193" cy="4989956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b="1" i="0" u="none" strike="noStrike" baseline="0" dirty="0">
                <a:solidFill>
                  <a:schemeClr val="tx1"/>
                </a:solidFill>
              </a:rPr>
              <a:t>8:25-28</a:t>
            </a:r>
            <a:r>
              <a:rPr lang="en-US" sz="2400" i="0" u="none" strike="noStrike" baseline="0" dirty="0">
                <a:solidFill>
                  <a:schemeClr val="tx1"/>
                </a:solidFill>
              </a:rPr>
              <a:t>,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i="1" u="none" strike="noStrike" baseline="0" dirty="0">
                <a:solidFill>
                  <a:schemeClr val="tx1"/>
                </a:solidFill>
              </a:rPr>
              <a:t>They said therefore unto him, Who art thou? Jesus said unto them, Even that which I have also spoken unto you from the beginning.”</a:t>
            </a:r>
          </a:p>
          <a:p>
            <a:pPr marL="0" indent="0">
              <a:buNone/>
            </a:pPr>
            <a:r>
              <a:rPr lang="en-US" sz="2400" b="1" i="0" u="none" strike="noStrike" baseline="0" dirty="0">
                <a:solidFill>
                  <a:schemeClr val="tx1"/>
                </a:solidFill>
              </a:rPr>
              <a:t>Jesus had repeatedly told them He was the Christ, the Son of God!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Samaritan woman said to Jesus, </a:t>
            </a:r>
            <a:r>
              <a:rPr lang="en-US" sz="2400" i="1" dirty="0">
                <a:solidFill>
                  <a:schemeClr val="tx1"/>
                </a:solidFill>
              </a:rPr>
              <a:t>“I know that Messiah cometh (he that is called Christ): when he is come, he will declare unto us all things.” </a:t>
            </a:r>
            <a:r>
              <a:rPr lang="en-US" sz="2400" dirty="0">
                <a:solidFill>
                  <a:schemeClr val="tx1"/>
                </a:solidFill>
              </a:rPr>
              <a:t>Then Jesus said to her, </a:t>
            </a:r>
            <a:r>
              <a:rPr lang="en-US" sz="2400" i="1" dirty="0">
                <a:solidFill>
                  <a:schemeClr val="tx1"/>
                </a:solidFill>
              </a:rPr>
              <a:t>“I that speak unto thee am (he)”</a:t>
            </a:r>
            <a:r>
              <a:rPr lang="en-US" sz="2400" dirty="0">
                <a:solidFill>
                  <a:schemeClr val="tx1"/>
                </a:solidFill>
              </a:rPr>
              <a:t> (John 4:25-26).</a:t>
            </a:r>
          </a:p>
          <a:p>
            <a:r>
              <a:rPr lang="en-US" sz="2400" dirty="0">
                <a:solidFill>
                  <a:schemeClr val="tx1"/>
                </a:solidFill>
              </a:rPr>
              <a:t>After healing a man who had been lame for thirty-eight years, Jesus claimed, </a:t>
            </a:r>
            <a:r>
              <a:rPr lang="en-US" sz="2400" i="1" dirty="0">
                <a:solidFill>
                  <a:schemeClr val="tx1"/>
                </a:solidFill>
              </a:rPr>
              <a:t>“My Father worketh even until now, and I work”</a:t>
            </a:r>
            <a:r>
              <a:rPr lang="en-US" sz="2400" dirty="0">
                <a:solidFill>
                  <a:schemeClr val="tx1"/>
                </a:solidFill>
              </a:rPr>
              <a:t> (John 5:17). The Jews understood His claim and </a:t>
            </a:r>
            <a:r>
              <a:rPr lang="en-US" sz="2400" i="1" dirty="0">
                <a:solidFill>
                  <a:schemeClr val="tx1"/>
                </a:solidFill>
              </a:rPr>
              <a:t>“sought the more to kill him”</a:t>
            </a:r>
            <a:r>
              <a:rPr lang="en-US" sz="2400" dirty="0">
                <a:solidFill>
                  <a:schemeClr val="tx1"/>
                </a:solidFill>
              </a:rPr>
              <a:t> (John 5:18).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8F94F63-FE97-45FC-A33F-75BF0AA9D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24466"/>
            <a:ext cx="7200900" cy="91409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“I Am the light of the world”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  <a:latin typeface="+mn-lt"/>
              </a:rPr>
              <a:t>John 8:12-30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178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DC324-0619-479F-ADCF-CF5C7BA57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1501264"/>
            <a:ext cx="8402327" cy="3473130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b="1" i="0" u="none" strike="noStrike" baseline="0" dirty="0">
                <a:solidFill>
                  <a:schemeClr val="tx1"/>
                </a:solidFill>
              </a:rPr>
              <a:t>8:25-28</a:t>
            </a:r>
            <a:r>
              <a:rPr lang="en-US" sz="2400" i="0" u="none" strike="noStrike" baseline="0" dirty="0">
                <a:solidFill>
                  <a:schemeClr val="tx1"/>
                </a:solidFill>
              </a:rPr>
              <a:t> – </a:t>
            </a:r>
            <a:r>
              <a:rPr lang="en-US" sz="2400" b="1" i="0" u="none" strike="noStrike" baseline="0" dirty="0">
                <a:solidFill>
                  <a:schemeClr val="tx1"/>
                </a:solidFill>
              </a:rPr>
              <a:t>Jesus had repeatedly told them He was the Christ, the Son of God.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claimed that He was not of this world and then said, </a:t>
            </a:r>
            <a:r>
              <a:rPr lang="en-US" sz="2400" i="1" dirty="0">
                <a:solidFill>
                  <a:schemeClr val="tx1"/>
                </a:solidFill>
              </a:rPr>
              <a:t>“for except ye believe that I am (he), ye shall die in your sins”</a:t>
            </a:r>
            <a:r>
              <a:rPr lang="en-US" sz="2400" dirty="0">
                <a:solidFill>
                  <a:schemeClr val="tx1"/>
                </a:solidFill>
              </a:rPr>
              <a:t> (John 8:23-24).</a:t>
            </a:r>
          </a:p>
          <a:p>
            <a:r>
              <a:rPr lang="en-US" sz="2400" dirty="0">
                <a:solidFill>
                  <a:schemeClr val="tx1"/>
                </a:solidFill>
              </a:rPr>
              <a:t>In that same discourse, </a:t>
            </a:r>
            <a:r>
              <a:rPr lang="en-US" sz="2400" i="1" dirty="0">
                <a:solidFill>
                  <a:schemeClr val="tx1"/>
                </a:solidFill>
              </a:rPr>
              <a:t>“Jesus said unto them, Verily, verily, I say unto you, Before Abraham was born, I am.” </a:t>
            </a:r>
            <a:r>
              <a:rPr lang="en-US" sz="2400" dirty="0">
                <a:solidFill>
                  <a:schemeClr val="tx1"/>
                </a:solidFill>
              </a:rPr>
              <a:t>Once again, </a:t>
            </a:r>
            <a:r>
              <a:rPr lang="en-US" sz="2400" i="1" dirty="0">
                <a:solidFill>
                  <a:schemeClr val="tx1"/>
                </a:solidFill>
              </a:rPr>
              <a:t>“They took up stones therefore to cast at him …”</a:t>
            </a:r>
            <a:r>
              <a:rPr lang="en-US" sz="2400" dirty="0">
                <a:solidFill>
                  <a:schemeClr val="tx1"/>
                </a:solidFill>
              </a:rPr>
              <a:t> (John 8:58-59).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E1187F1-8BDD-426B-A947-1573049D5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24466"/>
            <a:ext cx="7200900" cy="91409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“I Am the light of the world”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  <a:latin typeface="+mn-lt"/>
              </a:rPr>
              <a:t>John 8:12-30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361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DC324-0619-479F-ADCF-CF5C7BA57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6" y="1501264"/>
            <a:ext cx="8421180" cy="3948517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b="1" i="0" u="none" strike="noStrike" baseline="0" dirty="0">
                <a:solidFill>
                  <a:schemeClr val="tx1"/>
                </a:solidFill>
              </a:rPr>
              <a:t>8:25-28 – Jesus had repeatedly told them He was the Christ, the Son of God.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John 10:24-25, </a:t>
            </a:r>
            <a:r>
              <a:rPr lang="en-US" sz="2400" i="1" dirty="0">
                <a:solidFill>
                  <a:schemeClr val="tx1"/>
                </a:solidFill>
              </a:rPr>
              <a:t>“The Jews therefore came round about him, and said unto him, How long dost thou hold us in suspense? If thou art the Christ, tell us plainly. Jesus answered them, I told you, and ye believe not: the works that I do in my Father’s name, these bear witness of me.”</a:t>
            </a:r>
          </a:p>
          <a:p>
            <a:r>
              <a:rPr lang="en-US" sz="2400" dirty="0">
                <a:solidFill>
                  <a:schemeClr val="tx1"/>
                </a:solidFill>
              </a:rPr>
              <a:t>John 10:30-31 – Jesus claimed, </a:t>
            </a:r>
            <a:r>
              <a:rPr lang="en-US" sz="2400" i="1" dirty="0">
                <a:solidFill>
                  <a:schemeClr val="tx1"/>
                </a:solidFill>
              </a:rPr>
              <a:t>“I and the Father are one” </a:t>
            </a:r>
            <a:r>
              <a:rPr lang="en-US" sz="2400" dirty="0">
                <a:solidFill>
                  <a:schemeClr val="tx1"/>
                </a:solidFill>
              </a:rPr>
              <a:t>and, </a:t>
            </a:r>
            <a:r>
              <a:rPr lang="en-US" sz="2400" i="1" dirty="0">
                <a:solidFill>
                  <a:schemeClr val="tx1"/>
                </a:solidFill>
              </a:rPr>
              <a:t>“The Jews took up stones again to stone him”</a:t>
            </a:r>
          </a:p>
          <a:p>
            <a:r>
              <a:rPr lang="en-US" sz="2400" dirty="0">
                <a:solidFill>
                  <a:schemeClr val="tx1"/>
                </a:solidFill>
              </a:rPr>
              <a:t>In John 10:36, Jesus said, </a:t>
            </a:r>
            <a:r>
              <a:rPr lang="en-US" sz="2400" i="1" dirty="0">
                <a:solidFill>
                  <a:schemeClr val="tx1"/>
                </a:solidFill>
              </a:rPr>
              <a:t>“I am the son of God.”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99A4560-B35A-40C7-AD8D-6882382D9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24466"/>
            <a:ext cx="7200900" cy="91409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“I Am the light of the world”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  <a:latin typeface="+mn-lt"/>
              </a:rPr>
              <a:t>John 8:12-30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034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DC324-0619-479F-ADCF-CF5C7BA57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6" y="1501264"/>
            <a:ext cx="8374046" cy="4167423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b="1" i="0" u="none" strike="noStrike" baseline="0" dirty="0">
                <a:solidFill>
                  <a:schemeClr val="tx1"/>
                </a:solidFill>
              </a:rPr>
              <a:t>8:25-28 – Jesus had repeatedly told them He was the Christ, the Son of God.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He later said, </a:t>
            </a:r>
            <a:r>
              <a:rPr lang="en-US" sz="2400" i="1" dirty="0">
                <a:solidFill>
                  <a:schemeClr val="tx1"/>
                </a:solidFill>
              </a:rPr>
              <a:t>“If ye had known me, ye would have known my Father also: from henceforth ye know him, and have seen him. Philip saith unto him, Lord, show us the Father, and it sufficeth us. Jesus saith unto him, Have I been so long time with you, and dost thou not know me, Philip? he that hath seen me hath seen the Father; how sayest thou, Show us the Father?”</a:t>
            </a:r>
            <a:r>
              <a:rPr lang="en-US" sz="2400" dirty="0">
                <a:solidFill>
                  <a:schemeClr val="tx1"/>
                </a:solidFill>
              </a:rPr>
              <a:t> (John 14:7-9).</a:t>
            </a:r>
          </a:p>
          <a:p>
            <a:r>
              <a:rPr lang="en-US" sz="2400" b="1" u="none" strike="noStrike" baseline="0" dirty="0">
                <a:solidFill>
                  <a:schemeClr val="tx1"/>
                </a:solidFill>
              </a:rPr>
              <a:t>John 8:27</a:t>
            </a:r>
            <a:r>
              <a:rPr lang="en-US" sz="2400" u="none" strike="noStrike" baseline="0" dirty="0">
                <a:solidFill>
                  <a:schemeClr val="tx1"/>
                </a:solidFill>
              </a:rPr>
              <a:t>, </a:t>
            </a:r>
            <a:r>
              <a:rPr lang="en-US" sz="2400" i="1" u="none" strike="noStrike" baseline="0" dirty="0">
                <a:solidFill>
                  <a:schemeClr val="tx1"/>
                </a:solidFill>
              </a:rPr>
              <a:t>“</a:t>
            </a:r>
            <a:r>
              <a:rPr lang="en-US" sz="2400" b="1" i="1" u="none" strike="noStrike" baseline="0" dirty="0">
                <a:solidFill>
                  <a:schemeClr val="tx1"/>
                </a:solidFill>
              </a:rPr>
              <a:t>They perceived not that he spake to them of the Father</a:t>
            </a:r>
            <a:r>
              <a:rPr lang="en-US" sz="2400" i="1" u="none" strike="noStrike" baseline="0" dirty="0">
                <a:solidFill>
                  <a:schemeClr val="tx1"/>
                </a:solidFill>
              </a:rPr>
              <a:t>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7269BD-1B4A-4F38-8F07-42F4904F7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24466"/>
            <a:ext cx="7200900" cy="91409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“I Am the light of the world”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  <a:latin typeface="+mn-lt"/>
              </a:rPr>
              <a:t>John 8:12-30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028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303" y="1484674"/>
            <a:ext cx="8341347" cy="5327292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9:28-29 – They “reviled him…”</a:t>
            </a:r>
          </a:p>
          <a:p>
            <a:r>
              <a:rPr lang="en-US" sz="2400" dirty="0">
                <a:solidFill>
                  <a:schemeClr val="tx1"/>
                </a:solidFill>
              </a:rPr>
              <a:t>“to speak in a highly insulting manner – ‘to slander, to insult strongly, slander’” </a:t>
            </a:r>
            <a:r>
              <a:rPr lang="en-US" dirty="0">
                <a:solidFill>
                  <a:schemeClr val="tx1"/>
                </a:solidFill>
              </a:rPr>
              <a:t>(Greek-English Lexicon Based on Semantic Domain)</a:t>
            </a:r>
          </a:p>
          <a:p>
            <a:r>
              <a:rPr lang="en-US" sz="2400" i="1" dirty="0">
                <a:solidFill>
                  <a:schemeClr val="tx1"/>
                </a:solidFill>
              </a:rPr>
              <a:t>“Thou art </a:t>
            </a:r>
            <a:r>
              <a:rPr lang="en-US" sz="2400" b="1" i="1" u="sng" dirty="0">
                <a:solidFill>
                  <a:schemeClr val="tx1"/>
                </a:solidFill>
              </a:rPr>
              <a:t>his</a:t>
            </a:r>
            <a:r>
              <a:rPr lang="en-US" sz="2400" i="1" dirty="0">
                <a:solidFill>
                  <a:schemeClr val="tx1"/>
                </a:solidFill>
              </a:rPr>
              <a:t> disciple; but we are </a:t>
            </a:r>
            <a:r>
              <a:rPr lang="en-US" sz="2400" b="1" i="1" u="sng" dirty="0">
                <a:solidFill>
                  <a:schemeClr val="tx1"/>
                </a:solidFill>
              </a:rPr>
              <a:t>disciples of Moses</a:t>
            </a:r>
            <a:r>
              <a:rPr lang="en-US" sz="2400" i="1" dirty="0">
                <a:solidFill>
                  <a:schemeClr val="tx1"/>
                </a:solidFill>
              </a:rPr>
              <a:t>. We know that God hath spoken unto Moses: but as for this man, </a:t>
            </a:r>
            <a:r>
              <a:rPr lang="en-US" sz="2400" b="1" i="1" u="sng" dirty="0">
                <a:solidFill>
                  <a:schemeClr val="tx1"/>
                </a:solidFill>
              </a:rPr>
              <a:t>we know not whence he is</a:t>
            </a:r>
            <a:r>
              <a:rPr lang="en-US" sz="2400" i="1" dirty="0">
                <a:solidFill>
                  <a:schemeClr val="tx1"/>
                </a:solidFill>
              </a:rPr>
              <a:t>.” </a:t>
            </a:r>
            <a:r>
              <a:rPr lang="en-US" sz="2400" dirty="0">
                <a:solidFill>
                  <a:schemeClr val="tx1"/>
                </a:solidFill>
              </a:rPr>
              <a:t>(cf. 7:27; 8:14; and 19:9).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Asked and answered.</a:t>
            </a:r>
            <a:r>
              <a:rPr lang="en-US" sz="2400" i="0" dirty="0">
                <a:solidFill>
                  <a:schemeClr val="tx1"/>
                </a:solidFill>
              </a:rPr>
              <a:t> (7:16, 41; 8:14)</a:t>
            </a:r>
          </a:p>
          <a:p>
            <a:r>
              <a:rPr lang="en-US" sz="2400" dirty="0">
                <a:solidFill>
                  <a:schemeClr val="tx1"/>
                </a:solidFill>
              </a:rPr>
              <a:t>John 9:30-31, </a:t>
            </a:r>
            <a:r>
              <a:rPr lang="en-US" sz="2400" i="1" dirty="0">
                <a:solidFill>
                  <a:schemeClr val="tx1"/>
                </a:solidFill>
              </a:rPr>
              <a:t>“The man answered and said unto them, </a:t>
            </a:r>
            <a:r>
              <a:rPr lang="en-US" sz="2400" b="1" i="1" dirty="0">
                <a:solidFill>
                  <a:schemeClr val="tx1"/>
                </a:solidFill>
              </a:rPr>
              <a:t>Why, herein is the marvel, that ye know not whence he is, and (yet) he opened mine eyes. </a:t>
            </a:r>
            <a:r>
              <a:rPr lang="en-US" sz="2400" i="1" dirty="0">
                <a:solidFill>
                  <a:schemeClr val="tx1"/>
                </a:solidFill>
              </a:rPr>
              <a:t>We know that God heareth not sinners: but if any man be a worshipper of God, and do his will, him he heareth.”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2E38F8E-EFB0-4781-B345-B96E94E51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7087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30186-ABD3-4E91-A2BC-095E7B5F3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671630"/>
            <a:ext cx="3332988" cy="1631216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Jew’s reasoning: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9:16, 24-27</a:t>
            </a:r>
          </a:p>
          <a:p>
            <a:pPr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</a:rPr>
              <a:t>“This man is not from God.”</a:t>
            </a:r>
          </a:p>
          <a:p>
            <a:pPr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</a:rPr>
              <a:t>“We know that this man is a sinner”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84954A-CA79-4511-95EC-F9C3CA8563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3305211"/>
            <a:ext cx="3332988" cy="2010807"/>
          </a:xfrm>
        </p:spPr>
        <p:txBody>
          <a:bodyPr>
            <a:sp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arenR"/>
            </a:pPr>
            <a:r>
              <a:rPr lang="en-US" sz="1800" dirty="0">
                <a:solidFill>
                  <a:schemeClr val="tx1"/>
                </a:solidFill>
              </a:rPr>
              <a:t>The Law forbade work on the Sabbath;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/>
            </a:pPr>
            <a:r>
              <a:rPr lang="en-US" sz="1800" dirty="0">
                <a:solidFill>
                  <a:schemeClr val="tx1"/>
                </a:solidFill>
              </a:rPr>
              <a:t>Jesus had healed on the Sabbath;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arenR"/>
            </a:pPr>
            <a:r>
              <a:rPr lang="en-US" sz="1800" dirty="0">
                <a:solidFill>
                  <a:schemeClr val="tx1"/>
                </a:solidFill>
              </a:rPr>
              <a:t> Therefore, Jesus was a sinner.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269DA-F0EE-4480-BFE7-DB0E022AFA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896612" y="1707987"/>
            <a:ext cx="3332988" cy="1323439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Blind man’s reasoning: 9:17, 28-34</a:t>
            </a:r>
          </a:p>
          <a:p>
            <a:pPr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</a:rPr>
              <a:t> “He is a prophet.”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tx1"/>
                </a:solidFill>
              </a:rPr>
              <a:t> … reviled by the Jews.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9DAD0-A95C-47DB-A086-0E9106E71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72000" y="3302846"/>
            <a:ext cx="3444435" cy="2010807"/>
          </a:xfrm>
        </p:spPr>
        <p:txBody>
          <a:bodyPr>
            <a:spAutoFit/>
          </a:bodyPr>
          <a:lstStyle/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God heareth not sinners. (9:31)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This man opened my eyes. (9:25)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en-US" dirty="0">
                <a:solidFill>
                  <a:schemeClr val="tx1"/>
                </a:solidFill>
              </a:rPr>
              <a:t>If he were not of God, he could do nothing. (9:33)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D4A35F-1D18-4ECF-8F56-D5A027925D21}"/>
              </a:ext>
            </a:extLst>
          </p:cNvPr>
          <p:cNvSpPr txBox="1"/>
          <p:nvPr/>
        </p:nvSpPr>
        <p:spPr>
          <a:xfrm>
            <a:off x="605230" y="5449610"/>
            <a:ext cx="7586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John 9:32, </a:t>
            </a:r>
            <a:r>
              <a:rPr lang="en-US" sz="2000" i="1" dirty="0"/>
              <a:t>“Since the world began it was never heard that any one opened the eyes of a man born blind.”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6DD97BA-2A64-4942-9D03-34DE30B0F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81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1484674"/>
            <a:ext cx="8203873" cy="2559932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HOW WAS THE BLIND MAN MADE TO SEE? John 9:6-12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9:10-12 – The purpose of this miracle had been served.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This was a sign that effectively convinced the neighbors that Jesus had supernatural powers. (cf. Acts 2:22;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2:11; John 3:1-2; John 20:30-31)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neighbors ask, </a:t>
            </a:r>
            <a:r>
              <a:rPr lang="en-US" sz="2400" i="1" dirty="0">
                <a:solidFill>
                  <a:schemeClr val="tx1"/>
                </a:solidFill>
              </a:rPr>
              <a:t>“Where is he?”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48188D3-B047-41EB-A253-E8B82B127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94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320292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John 9:13-41 – In this portion of the text , the Jews condemn Jesus because he has healed a man born blind.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Brought him to the Pharisees.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They were considered by the populace to be the authorities in matters of legal observance and religious orthodoxy</a:t>
            </a:r>
            <a:r>
              <a:rPr lang="en-US" sz="2400" i="0" dirty="0">
                <a:solidFill>
                  <a:schemeClr val="tx1"/>
                </a:solidFill>
              </a:rPr>
              <a:t> (cf. John 7:47-48).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Jews try to intimidate the man who was healed.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E12CD9-0CF0-4704-BCFF-9B688628E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604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494481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A DIVISION BEGINS TO ARISE ABOUT HOW A SINNER CAN DO SUCH MIRACLES. John 9:13-34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9:13-16 – </a:t>
            </a:r>
            <a:r>
              <a:rPr lang="en-US" sz="2400" b="1" dirty="0">
                <a:solidFill>
                  <a:schemeClr val="tx1"/>
                </a:solidFill>
              </a:rPr>
              <a:t>This healing was on the sabbath.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The Pharisees continue to condemn Jesus because the healing was </a:t>
            </a:r>
            <a:r>
              <a:rPr lang="en-US" sz="2400" b="1" u="sng" dirty="0">
                <a:solidFill>
                  <a:schemeClr val="tx1"/>
                </a:solidFill>
              </a:rPr>
              <a:t>done on the Sabbath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implying that he had broken the law of Moses.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This is only one of seven instances where Christ affected cures on the Sabbath day (Matthew 12:9; Mark 1:21, 29; Luke 13:14; 14:1; John 5:10).</a:t>
            </a:r>
          </a:p>
          <a:p>
            <a:r>
              <a:rPr lang="en-US" sz="2000" dirty="0">
                <a:solidFill>
                  <a:schemeClr val="tx1"/>
                </a:solidFill>
              </a:rPr>
              <a:t>“The making of clay with spittle was clearly an infringement of the Pharisee’s Sabbath regulations as related in the Mishnah </a:t>
            </a:r>
            <a:r>
              <a:rPr lang="en-US" sz="2000" i="1" dirty="0">
                <a:solidFill>
                  <a:schemeClr val="tx1"/>
                </a:solidFill>
              </a:rPr>
              <a:t>(</a:t>
            </a:r>
            <a:r>
              <a:rPr lang="en-US" sz="2000" i="1" dirty="0" err="1">
                <a:solidFill>
                  <a:schemeClr val="tx1"/>
                </a:solidFill>
              </a:rPr>
              <a:t>Shabbath</a:t>
            </a:r>
            <a:r>
              <a:rPr lang="en-US" sz="2000" i="1" dirty="0">
                <a:solidFill>
                  <a:schemeClr val="tx1"/>
                </a:solidFill>
              </a:rPr>
              <a:t> 14), </a:t>
            </a:r>
            <a:r>
              <a:rPr lang="en-US" sz="2000" dirty="0">
                <a:solidFill>
                  <a:schemeClr val="tx1"/>
                </a:solidFill>
              </a:rPr>
              <a:t>though totally in harmony with the spirit and letter of the law given by Moses.” </a:t>
            </a:r>
            <a:r>
              <a:rPr lang="en-US" sz="1600" dirty="0">
                <a:solidFill>
                  <a:schemeClr val="tx1"/>
                </a:solidFill>
              </a:rPr>
              <a:t>(Daniel King, </a:t>
            </a:r>
            <a:r>
              <a:rPr lang="en-US" sz="1600" i="1" dirty="0">
                <a:solidFill>
                  <a:schemeClr val="tx1"/>
                </a:solidFill>
              </a:rPr>
              <a:t>John, </a:t>
            </a:r>
            <a:r>
              <a:rPr lang="en-US" sz="1600" dirty="0">
                <a:solidFill>
                  <a:schemeClr val="tx1"/>
                </a:solidFill>
              </a:rPr>
              <a:t>Truth Commentaries, Page 246)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E58786F-DB86-46B0-811E-07BF7DD3E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798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9150" y="1484674"/>
            <a:ext cx="8239125" cy="5262979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A DIVISION BEGINS TO ARISE ABOUT HOW A SINNER CAN DO SUCH MIRACLES. John 9:13-34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</a:rPr>
              <a:t>9:13-16 – These Jews are so prejudiced that they cannot see anything good about what Jesus did. (cf. John 5:16-18; cf. John 7:21-24)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Their efforts are not unlike their previous efforts to reject Jesus and His miracles.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It is incredible that the Jews, in spite of this miracle, seek some excuse by which to justify their own rejection of Jesus.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tx1"/>
                </a:solidFill>
              </a:rPr>
              <a:t>“Among the thirty-nine works forbidden to Jews on the Sabbath (Mishnah </a:t>
            </a:r>
            <a:r>
              <a:rPr lang="en-US" sz="2400" i="1" dirty="0" err="1">
                <a:solidFill>
                  <a:schemeClr val="tx1"/>
                </a:solidFill>
              </a:rPr>
              <a:t>Shabbath</a:t>
            </a:r>
            <a:r>
              <a:rPr lang="en-US" sz="2400" dirty="0">
                <a:solidFill>
                  <a:schemeClr val="tx1"/>
                </a:solidFill>
              </a:rPr>
              <a:t> 7:2)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was kneading, and Jesus had kneaded the clay with his spittle to make the mud.”</a:t>
            </a:r>
            <a:r>
              <a:rPr lang="en-US" sz="1600" dirty="0">
                <a:solidFill>
                  <a:schemeClr val="tx1"/>
                </a:solidFill>
              </a:rPr>
              <a:t> (Daniel King, </a:t>
            </a:r>
            <a:r>
              <a:rPr lang="en-US" sz="1600" i="1" dirty="0">
                <a:solidFill>
                  <a:schemeClr val="tx1"/>
                </a:solidFill>
              </a:rPr>
              <a:t>John, </a:t>
            </a:r>
            <a:r>
              <a:rPr lang="en-US" sz="1600" dirty="0">
                <a:solidFill>
                  <a:schemeClr val="tx1"/>
                </a:solidFill>
              </a:rPr>
              <a:t>Truth Commentaries, Page 246)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217C72D-BB3B-4B40-936F-9A741E7D7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232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290707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9:17-18 – The Jews did not believe that this man had been born blind.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purpose of this is to disprove the miracle that Jesus has done.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Another question is if Jesus was a sinner how could He do the works that He did.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blind man affirms that Jesus was a prophet.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3C2B5B1-2BD4-4964-89FF-D9F0D910A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851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360137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9:19-23 – The parents testify that this was their son and that he was born blind.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parents are not willing to affirm how their son can now see.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We see their reluctance to affirm that Jesus is from God.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They were afraid that the Jews would cast them out of the synagogue if they confessed that Jesus is the Christ.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0325BC3-5983-4500-9F6A-3AB4A399B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07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1531809"/>
            <a:ext cx="8382000" cy="5016758"/>
          </a:xfrm>
        </p:spPr>
        <p:txBody>
          <a:bodyPr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2000" dirty="0">
                <a:solidFill>
                  <a:schemeClr val="tx1"/>
                </a:solidFill>
              </a:rPr>
              <a:t>9:19-23 –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To be cast out of the synagogue was a very severe excommunication. It involved separation from all social ties as well as religious.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cf. John 12:42-43 – This threat intimidated even the rulers themselves.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“The practice of excommunication among the Jews comes from very early times (‘separated from the assembly,’ Ezra 10:8).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“The Mishnah attests to two different forms:</a:t>
            </a:r>
          </a:p>
          <a:p>
            <a:pPr marL="397764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0" dirty="0">
                <a:solidFill>
                  <a:schemeClr val="tx1"/>
                </a:solidFill>
              </a:rPr>
              <a:t>(1) A temporary exclusion lasting thirty days; and,</a:t>
            </a:r>
          </a:p>
          <a:p>
            <a:pPr marL="397764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0" dirty="0">
                <a:solidFill>
                  <a:schemeClr val="tx1"/>
                </a:solidFill>
              </a:rPr>
              <a:t>(2) A permanent ban, or </a:t>
            </a:r>
            <a:r>
              <a:rPr lang="en-US" sz="2000" dirty="0" err="1">
                <a:solidFill>
                  <a:schemeClr val="tx1"/>
                </a:solidFill>
              </a:rPr>
              <a:t>herem</a:t>
            </a:r>
            <a:r>
              <a:rPr lang="en-US" sz="2000" i="0" dirty="0">
                <a:solidFill>
                  <a:schemeClr val="tx1"/>
                </a:solidFill>
              </a:rPr>
              <a:t>. Later Jewish law included also a minor ban of about a week’s duration.”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(Daniel King,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John,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Truth Commentaries, Page 249)</a:t>
            </a:r>
            <a:endParaRPr lang="en-US" sz="1600" i="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This illustrates that the doctrine of faith only is not true. Here are some believers who were lost. (cf. Matthew 10:32-33)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Believers who are saved should have the courage of their convictions. (cf. Luke 6:22; John 16:2)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Are you intimidated by what others think?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D0E60E1-7D99-4184-A532-54CE49B93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975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316355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9:24-34 – These rulers question this young man trying to get him to reject Jesus.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9:24-27, </a:t>
            </a:r>
            <a:r>
              <a:rPr lang="en-US" sz="2400" i="1" dirty="0">
                <a:solidFill>
                  <a:schemeClr val="tx1"/>
                </a:solidFill>
              </a:rPr>
              <a:t>“We know that this man is a sinner.”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Their reasoning:</a:t>
            </a:r>
          </a:p>
          <a:p>
            <a:pPr marL="457200" indent="-457200">
              <a:buAutoNum type="arabicParenBoth"/>
            </a:pPr>
            <a:r>
              <a:rPr lang="en-US" sz="2400" dirty="0">
                <a:solidFill>
                  <a:schemeClr val="tx1"/>
                </a:solidFill>
              </a:rPr>
              <a:t>The Law forbade work on the Sabbath;</a:t>
            </a:r>
          </a:p>
          <a:p>
            <a:pPr marL="457200" indent="-457200">
              <a:buAutoNum type="arabicParenBoth"/>
            </a:pPr>
            <a:r>
              <a:rPr lang="en-US" sz="2400" dirty="0">
                <a:solidFill>
                  <a:schemeClr val="tx1"/>
                </a:solidFill>
              </a:rPr>
              <a:t>Jesus had healed on the Sabbath;</a:t>
            </a:r>
          </a:p>
          <a:p>
            <a:pPr marL="457200" indent="-457200">
              <a:buAutoNum type="arabicParenBoth"/>
            </a:pPr>
            <a:r>
              <a:rPr lang="en-US" sz="2400" dirty="0">
                <a:solidFill>
                  <a:schemeClr val="tx1"/>
                </a:solidFill>
              </a:rPr>
              <a:t> Therefore, Jesus was a sinner.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B9052C0-0696-4AC6-9B3A-D1B6C27B6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98251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3631</TotalTime>
  <Words>1824</Words>
  <Application>Microsoft Office PowerPoint</Application>
  <PresentationFormat>On-screen Show (4:3)</PresentationFormat>
  <Paragraphs>103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Franklin Gothic Book</vt:lpstr>
      <vt:lpstr>Impact</vt:lpstr>
      <vt:lpstr>Crop</vt:lpstr>
      <vt:lpstr>Lesson 14: Contention Over The Man Born Blind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“I Am the light of the world” John 8:12-30</vt:lpstr>
      <vt:lpstr>“I Am the light of the world” John 8:12-30</vt:lpstr>
      <vt:lpstr>“I Am the light of the world” John 8:12-30</vt:lpstr>
      <vt:lpstr>“I Am the light of the world” John 8:12-30</vt:lpstr>
      <vt:lpstr>Contention Over The Man Born Blind John 9:1-41</vt:lpstr>
      <vt:lpstr>Contention Over The Man Born Blind John 9:1-41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13: In Jerusalem For the Feast</dc:title>
  <dc:creator>mgalloway2715@gmail.com</dc:creator>
  <cp:lastModifiedBy>Richard Lidh</cp:lastModifiedBy>
  <cp:revision>75</cp:revision>
  <cp:lastPrinted>2021-02-26T19:34:42Z</cp:lastPrinted>
  <dcterms:created xsi:type="dcterms:W3CDTF">2021-01-27T18:21:15Z</dcterms:created>
  <dcterms:modified xsi:type="dcterms:W3CDTF">2021-02-26T19:34:46Z</dcterms:modified>
</cp:coreProperties>
</file>